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2"/>
  </p:notesMasterIdLst>
  <p:handoutMasterIdLst>
    <p:handoutMasterId r:id="rId33"/>
  </p:handoutMasterIdLst>
  <p:sldIdLst>
    <p:sldId id="276" r:id="rId2"/>
    <p:sldId id="280" r:id="rId3"/>
    <p:sldId id="278" r:id="rId4"/>
    <p:sldId id="281" r:id="rId5"/>
    <p:sldId id="282" r:id="rId6"/>
    <p:sldId id="284" r:id="rId7"/>
    <p:sldId id="279" r:id="rId8"/>
    <p:sldId id="283" r:id="rId9"/>
    <p:sldId id="285" r:id="rId10"/>
    <p:sldId id="287" r:id="rId11"/>
    <p:sldId id="300" r:id="rId12"/>
    <p:sldId id="301" r:id="rId13"/>
    <p:sldId id="293" r:id="rId14"/>
    <p:sldId id="289" r:id="rId15"/>
    <p:sldId id="290" r:id="rId16"/>
    <p:sldId id="295" r:id="rId17"/>
    <p:sldId id="296" r:id="rId18"/>
    <p:sldId id="297" r:id="rId19"/>
    <p:sldId id="291" r:id="rId20"/>
    <p:sldId id="298" r:id="rId21"/>
    <p:sldId id="299" r:id="rId22"/>
    <p:sldId id="294" r:id="rId23"/>
    <p:sldId id="264" r:id="rId24"/>
    <p:sldId id="273" r:id="rId25"/>
    <p:sldId id="270" r:id="rId26"/>
    <p:sldId id="271" r:id="rId27"/>
    <p:sldId id="274" r:id="rId28"/>
    <p:sldId id="275" r:id="rId29"/>
    <p:sldId id="265" r:id="rId30"/>
    <p:sldId id="260" r:id="rId31"/>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76148" autoAdjust="0"/>
  </p:normalViewPr>
  <p:slideViewPr>
    <p:cSldViewPr showGuides="1">
      <p:cViewPr varScale="1">
        <p:scale>
          <a:sx n="64" d="100"/>
          <a:sy n="64" d="100"/>
        </p:scale>
        <p:origin x="1978" y="67"/>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數列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DD0-49D3-82E0-D7E74551BBD2}"/>
            </c:ext>
          </c:extLst>
        </c:ser>
        <c:ser>
          <c:idx val="1"/>
          <c:order val="1"/>
          <c:tx>
            <c:strRef>
              <c:f>工作表1!$C$1</c:f>
              <c:strCache>
                <c:ptCount val="1"/>
                <c:pt idx="0">
                  <c:v>數列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DD0-49D3-82E0-D7E74551BBD2}"/>
            </c:ext>
          </c:extLst>
        </c:ser>
        <c:ser>
          <c:idx val="2"/>
          <c:order val="2"/>
          <c:tx>
            <c:strRef>
              <c:f>工作表1!$D$1</c:f>
              <c:strCache>
                <c:ptCount val="1"/>
                <c:pt idx="0">
                  <c:v>數列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DD0-49D3-82E0-D7E74551BBD2}"/>
            </c:ext>
          </c:extLst>
        </c:ser>
        <c:ser>
          <c:idx val="3"/>
          <c:order val="3"/>
          <c:tx>
            <c:strRef>
              <c:f>工作表1!$E$1</c:f>
              <c:strCache>
                <c:ptCount val="1"/>
                <c:pt idx="0">
                  <c:v>數列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工作表1!$E$2:$E$5</c:f>
              <c:numCache>
                <c:formatCode>General</c:formatCode>
                <c:ptCount val="4"/>
                <c:pt idx="0">
                  <c:v>3</c:v>
                </c:pt>
                <c:pt idx="1">
                  <c:v>4</c:v>
                </c:pt>
                <c:pt idx="2">
                  <c:v>5</c:v>
                </c:pt>
                <c:pt idx="3">
                  <c:v>2</c:v>
                </c:pt>
              </c:numCache>
            </c:numRef>
          </c:val>
          <c:extLst>
            <c:ext xmlns:c16="http://schemas.microsoft.com/office/drawing/2014/chart" uri="{C3380CC4-5D6E-409C-BE32-E72D297353CC}">
              <c16:uniqueId val="{00000003-3DD0-49D3-82E0-D7E74551BBD2}"/>
            </c:ext>
          </c:extLst>
        </c:ser>
        <c:ser>
          <c:idx val="4"/>
          <c:order val="4"/>
          <c:tx>
            <c:strRef>
              <c:f>工作表1!$F$1</c:f>
              <c:strCache>
                <c:ptCount val="1"/>
                <c:pt idx="0">
                  <c:v>數列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工作表1!$F$2:$F$5</c:f>
              <c:numCache>
                <c:formatCode>General</c:formatCode>
                <c:ptCount val="4"/>
                <c:pt idx="0">
                  <c:v>5</c:v>
                </c:pt>
                <c:pt idx="1">
                  <c:v>2</c:v>
                </c:pt>
                <c:pt idx="2">
                  <c:v>3</c:v>
                </c:pt>
                <c:pt idx="3">
                  <c:v>3</c:v>
                </c:pt>
              </c:numCache>
            </c:numRef>
          </c:val>
          <c:extLst>
            <c:ext xmlns:c16="http://schemas.microsoft.com/office/drawing/2014/chart" uri="{C3380CC4-5D6E-409C-BE32-E72D297353CC}">
              <c16:uniqueId val="{00000004-3DD0-49D3-82E0-D7E74551BBD2}"/>
            </c:ext>
          </c:extLst>
        </c:ser>
        <c:ser>
          <c:idx val="5"/>
          <c:order val="5"/>
          <c:tx>
            <c:strRef>
              <c:f>工作表1!$G$1</c:f>
              <c:strCache>
                <c:ptCount val="1"/>
                <c:pt idx="0">
                  <c:v>數列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工作表1!$G$2:$G$5</c:f>
              <c:numCache>
                <c:formatCode>General</c:formatCode>
                <c:ptCount val="4"/>
                <c:pt idx="0">
                  <c:v>4</c:v>
                </c:pt>
                <c:pt idx="1">
                  <c:v>5</c:v>
                </c:pt>
                <c:pt idx="2">
                  <c:v>3</c:v>
                </c:pt>
                <c:pt idx="3">
                  <c:v>2</c:v>
                </c:pt>
              </c:numCache>
            </c:numRef>
          </c:val>
          <c:extLst>
            <c:ext xmlns:c16="http://schemas.microsoft.com/office/drawing/2014/chart" uri="{C3380CC4-5D6E-409C-BE32-E72D297353CC}">
              <c16:uniqueId val="{00000005-3DD0-49D3-82E0-D7E74551BBD2}"/>
            </c:ext>
          </c:extLst>
        </c:ser>
        <c:ser>
          <c:idx val="6"/>
          <c:order val="6"/>
          <c:tx>
            <c:strRef>
              <c:f>工作表1!$H$1</c:f>
              <c:strCache>
                <c:ptCount val="1"/>
                <c:pt idx="0">
                  <c:v>數列 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工作表1!$H$2:$H$5</c:f>
              <c:numCache>
                <c:formatCode>General</c:formatCode>
                <c:ptCount val="4"/>
                <c:pt idx="0">
                  <c:v>5</c:v>
                </c:pt>
                <c:pt idx="1">
                  <c:v>3</c:v>
                </c:pt>
                <c:pt idx="2">
                  <c:v>2</c:v>
                </c:pt>
              </c:numCache>
            </c:numRef>
          </c:val>
          <c:extLst>
            <c:ext xmlns:c16="http://schemas.microsoft.com/office/drawing/2014/chart" uri="{C3380CC4-5D6E-409C-BE32-E72D297353CC}">
              <c16:uniqueId val="{00000006-3DD0-49D3-82E0-D7E74551BBD2}"/>
            </c:ext>
          </c:extLst>
        </c:ser>
        <c:dLbls>
          <c:showLegendKey val="0"/>
          <c:showVal val="1"/>
          <c:showCatName val="0"/>
          <c:showSerName val="0"/>
          <c:showPercent val="0"/>
          <c:showBubbleSize val="0"/>
        </c:dLbls>
        <c:gapWidth val="219"/>
        <c:overlap val="-27"/>
        <c:axId val="175048192"/>
        <c:axId val="175049728"/>
      </c:barChart>
      <c:catAx>
        <c:axId val="175048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9728"/>
        <c:crosses val="autoZero"/>
        <c:auto val="1"/>
        <c:lblAlgn val="ctr"/>
        <c:lblOffset val="100"/>
        <c:noMultiLvlLbl val="0"/>
      </c:catAx>
      <c:valAx>
        <c:axId val="175049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8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2025/3/30</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2025/3/30</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前端：</a:t>
            </a:r>
            <a:r>
              <a:rPr lang="en-US" altLang="zh-TW" dirty="0"/>
              <a:t>Bootstrap</a:t>
            </a:r>
            <a:r>
              <a:rPr lang="zh-TW" altLang="en-US" dirty="0"/>
              <a:t>、</a:t>
            </a:r>
            <a:r>
              <a:rPr lang="en-US" altLang="zh-TW" dirty="0"/>
              <a:t>HTML</a:t>
            </a:r>
            <a:r>
              <a:rPr lang="zh-TW" altLang="en-US" dirty="0"/>
              <a:t>、</a:t>
            </a:r>
            <a:r>
              <a:rPr lang="en-US" altLang="zh-TW" dirty="0"/>
              <a:t>CSS</a:t>
            </a:r>
            <a:r>
              <a:rPr lang="zh-TW" altLang="en-US" dirty="0"/>
              <a:t>、</a:t>
            </a:r>
            <a:r>
              <a:rPr lang="en-US" altLang="zh-TW" dirty="0"/>
              <a:t>JavaScript</a:t>
            </a:r>
            <a:r>
              <a:rPr lang="zh-TW" altLang="en-US" dirty="0"/>
              <a:t>、</a:t>
            </a:r>
            <a:r>
              <a:rPr lang="en-US" altLang="zh-TW" dirty="0" err="1"/>
              <a:t>jquery</a:t>
            </a:r>
            <a:r>
              <a:rPr lang="zh-TW" altLang="en-US" dirty="0"/>
              <a:t>、</a:t>
            </a:r>
          </a:p>
          <a:p>
            <a:r>
              <a:rPr lang="zh-TW" altLang="en-US" dirty="0"/>
              <a:t>後端：</a:t>
            </a:r>
            <a:r>
              <a:rPr lang="en-US" altLang="zh-TW" dirty="0"/>
              <a:t>ASP.NET core MVC</a:t>
            </a:r>
            <a:r>
              <a:rPr lang="zh-TW" altLang="en-US" dirty="0"/>
              <a:t>、</a:t>
            </a:r>
            <a:r>
              <a:rPr lang="en-US" altLang="zh-TW" dirty="0"/>
              <a:t>LINQ</a:t>
            </a:r>
            <a:r>
              <a:rPr lang="zh-TW" altLang="en-US" dirty="0"/>
              <a:t>、</a:t>
            </a:r>
            <a:r>
              <a:rPr lang="en-US" altLang="zh-TW" dirty="0"/>
              <a:t>Entity Framework Core</a:t>
            </a:r>
            <a:r>
              <a:rPr lang="zh-TW" altLang="en-US" dirty="0"/>
              <a:t>、</a:t>
            </a:r>
            <a:r>
              <a:rPr lang="en-US" altLang="zh-TW" dirty="0"/>
              <a:t>Identity</a:t>
            </a:r>
            <a:r>
              <a:rPr lang="zh-TW" altLang="en-US" dirty="0"/>
              <a:t>、</a:t>
            </a:r>
            <a:r>
              <a:rPr lang="en-US" altLang="zh-TW" dirty="0" err="1"/>
              <a:t>SignalR</a:t>
            </a:r>
            <a:endParaRPr lang="en-US" altLang="zh-TW" dirty="0"/>
          </a:p>
          <a:p>
            <a:r>
              <a:rPr lang="zh-TW" altLang="en-US" dirty="0"/>
              <a:t>資料庫：</a:t>
            </a:r>
            <a:r>
              <a:rPr lang="en-US" altLang="zh-TW" dirty="0"/>
              <a:t>MSSQL</a:t>
            </a:r>
          </a:p>
          <a:p>
            <a:r>
              <a:rPr lang="zh-TW" altLang="en-US" dirty="0"/>
              <a:t>版控：</a:t>
            </a:r>
            <a:r>
              <a:rPr lang="en-US" altLang="zh-TW" dirty="0"/>
              <a:t>Git</a:t>
            </a:r>
            <a:r>
              <a:rPr lang="zh-TW" altLang="en-US" dirty="0"/>
              <a:t>、</a:t>
            </a:r>
            <a:r>
              <a:rPr lang="en-US" altLang="zh-TW"/>
              <a:t>GitHub</a:t>
            </a:r>
          </a:p>
          <a:p>
            <a:endParaRPr lang="en-US" altLang="zh-TW"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18</a:t>
            </a:fld>
            <a:endParaRPr lang="zh-TW" altLang="en-US"/>
          </a:p>
        </p:txBody>
      </p:sp>
    </p:spTree>
    <p:extLst>
      <p:ext uri="{BB962C8B-B14F-4D97-AF65-F5344CB8AC3E}">
        <p14:creationId xmlns:p14="http://schemas.microsoft.com/office/powerpoint/2010/main" val="66597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各位廠商、老師好，我們是第一組，我們的主題是遊戲論壇</a:t>
            </a:r>
            <a:r>
              <a:rPr lang="en-US" altLang="zh-TW" dirty="0"/>
              <a:t>(</a:t>
            </a:r>
            <a:r>
              <a:rPr lang="en-US" altLang="zh-TW" dirty="0" err="1"/>
              <a:t>GameForum</a:t>
            </a:r>
            <a:r>
              <a:rPr lang="en-US" altLang="zh-TW" dirty="0"/>
              <a:t>)</a:t>
            </a:r>
            <a:r>
              <a:rPr lang="zh-TW" altLang="en-US" dirty="0"/>
              <a:t>，我是組長 許清彰，我們的組員有 </a:t>
            </a:r>
            <a:r>
              <a:rPr lang="en-US" altLang="zh-TW" dirty="0"/>
              <a:t>…</a:t>
            </a:r>
            <a:r>
              <a:rPr lang="zh-TW" altLang="en-US" dirty="0"/>
              <a:t>，我們的指導老師是 </a:t>
            </a:r>
            <a:r>
              <a:rPr lang="en-US" altLang="zh-TW" dirty="0"/>
              <a:t>…</a:t>
            </a:r>
            <a:r>
              <a:rPr lang="zh-TW" altLang="en-US" dirty="0"/>
              <a:t>。</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23</a:t>
            </a:fld>
            <a:endParaRPr lang="zh-TW" altLang="en-US"/>
          </a:p>
        </p:txBody>
      </p:sp>
    </p:spTree>
    <p:extLst>
      <p:ext uri="{BB962C8B-B14F-4D97-AF65-F5344CB8AC3E}">
        <p14:creationId xmlns:p14="http://schemas.microsoft.com/office/powerpoint/2010/main" val="265009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以上是我們第一組的專案，感謝各位老師及廠商的耐心觀看，謝謝。</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30</a:t>
            </a:fld>
            <a:endParaRPr lang="zh-TW" altLang="en-US"/>
          </a:p>
        </p:txBody>
      </p:sp>
    </p:spTree>
    <p:extLst>
      <p:ext uri="{BB962C8B-B14F-4D97-AF65-F5344CB8AC3E}">
        <p14:creationId xmlns:p14="http://schemas.microsoft.com/office/powerpoint/2010/main" val="68575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jpeg"/><Relationship Id="rId14" Type="http://schemas.openxmlformats.org/officeDocument/2006/relationships/image" Target="../media/image3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4CF2E6B-CA4D-4070-94CF-DC6542485CD2}"/>
              </a:ext>
            </a:extLst>
          </p:cNvPr>
          <p:cNvSpPr>
            <a:spLocks noGrp="1"/>
          </p:cNvSpPr>
          <p:nvPr>
            <p:ph type="title"/>
          </p:nvPr>
        </p:nvSpPr>
        <p:spPr/>
        <p:txBody>
          <a:bodyPr/>
          <a:lstStyle/>
          <a:p>
            <a:r>
              <a:rPr lang="zh-TW" altLang="en-US" dirty="0"/>
              <a:t>商城功能</a:t>
            </a:r>
            <a:r>
              <a:rPr lang="en-US" altLang="zh-TW" dirty="0"/>
              <a:t>Demo</a:t>
            </a:r>
            <a:endParaRPr lang="zh-TW" altLang="en-US" dirty="0"/>
          </a:p>
        </p:txBody>
      </p:sp>
      <p:sp>
        <p:nvSpPr>
          <p:cNvPr id="5" name="副標題 4">
            <a:extLst>
              <a:ext uri="{FF2B5EF4-FFF2-40B4-BE49-F238E27FC236}">
                <a16:creationId xmlns:a16="http://schemas.microsoft.com/office/drawing/2014/main" id="{8A1F6E90-A075-443C-9749-82D301D6BDE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28507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商城DEMO">
            <a:hlinkClick r:id="" action="ppaction://media"/>
            <a:extLst>
              <a:ext uri="{FF2B5EF4-FFF2-40B4-BE49-F238E27FC236}">
                <a16:creationId xmlns:a16="http://schemas.microsoft.com/office/drawing/2014/main" id="{70A0C584-88F8-4D15-8095-B401392882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166" y="908720"/>
            <a:ext cx="9771668" cy="4905578"/>
          </a:xfrm>
        </p:spPr>
      </p:pic>
    </p:spTree>
    <p:extLst>
      <p:ext uri="{BB962C8B-B14F-4D97-AF65-F5344CB8AC3E}">
        <p14:creationId xmlns:p14="http://schemas.microsoft.com/office/powerpoint/2010/main" val="149936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共用頁面</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26594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小組分工</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林楷紘：討論區文章、發文頁面、客服中心、企劃書整理、資料庫建置、資料表設計、專題說明文件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313885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Tree>
    <p:extLst>
      <p:ext uri="{BB962C8B-B14F-4D97-AF65-F5344CB8AC3E}">
        <p14:creationId xmlns:p14="http://schemas.microsoft.com/office/powerpoint/2010/main" val="2445151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如何投入應用</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 name="六邊形 1">
            <a:extLst>
              <a:ext uri="{FF2B5EF4-FFF2-40B4-BE49-F238E27FC236}">
                <a16:creationId xmlns:a16="http://schemas.microsoft.com/office/drawing/2014/main" id="{80D9E1AE-339F-4944-80FA-8B46F07C487D}"/>
              </a:ext>
            </a:extLst>
          </p:cNvPr>
          <p:cNvSpPr/>
          <p:nvPr/>
        </p:nvSpPr>
        <p:spPr>
          <a:xfrm>
            <a:off x="3476166" y="2660993"/>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11" name="六邊形 10">
            <a:extLst>
              <a:ext uri="{FF2B5EF4-FFF2-40B4-BE49-F238E27FC236}">
                <a16:creationId xmlns:a16="http://schemas.microsoft.com/office/drawing/2014/main" id="{3719BD8E-AA68-4C3B-8490-69FEAFBA3E5C}"/>
              </a:ext>
            </a:extLst>
          </p:cNvPr>
          <p:cNvSpPr/>
          <p:nvPr/>
        </p:nvSpPr>
        <p:spPr>
          <a:xfrm>
            <a:off x="4316668" y="217971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12" name="六邊形 11">
            <a:extLst>
              <a:ext uri="{FF2B5EF4-FFF2-40B4-BE49-F238E27FC236}">
                <a16:creationId xmlns:a16="http://schemas.microsoft.com/office/drawing/2014/main" id="{A8927DEA-3943-4748-8CE5-FBDE99D4056D}"/>
              </a:ext>
            </a:extLst>
          </p:cNvPr>
          <p:cNvSpPr/>
          <p:nvPr/>
        </p:nvSpPr>
        <p:spPr>
          <a:xfrm>
            <a:off x="5169024" y="2658224"/>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13" name="六邊形 12">
            <a:extLst>
              <a:ext uri="{FF2B5EF4-FFF2-40B4-BE49-F238E27FC236}">
                <a16:creationId xmlns:a16="http://schemas.microsoft.com/office/drawing/2014/main" id="{3AA960EA-258F-4415-AB48-89C616ED07CC}"/>
              </a:ext>
            </a:extLst>
          </p:cNvPr>
          <p:cNvSpPr/>
          <p:nvPr/>
        </p:nvSpPr>
        <p:spPr>
          <a:xfrm>
            <a:off x="4316668" y="3136736"/>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403302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5" name="橢圓 4">
            <a:extLst>
              <a:ext uri="{FF2B5EF4-FFF2-40B4-BE49-F238E27FC236}">
                <a16:creationId xmlns:a16="http://schemas.microsoft.com/office/drawing/2014/main" id="{7C28579E-2CF6-40CF-9542-E463454D835D}"/>
              </a:ext>
            </a:extLst>
          </p:cNvPr>
          <p:cNvSpPr/>
          <p:nvPr/>
        </p:nvSpPr>
        <p:spPr>
          <a:xfrm>
            <a:off x="550661" y="1855030"/>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26" name="Picture 2" descr="HTML - Wikipedia">
            <a:extLst>
              <a:ext uri="{FF2B5EF4-FFF2-40B4-BE49-F238E27FC236}">
                <a16:creationId xmlns:a16="http://schemas.microsoft.com/office/drawing/2014/main" id="{B28DBB5D-17C8-4291-A54D-8CBE511003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718" y="2575111"/>
            <a:ext cx="504056"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 邦幫忙::一起幫忙解決難題，拯救IT 人的一天">
            <a:extLst>
              <a:ext uri="{FF2B5EF4-FFF2-40B4-BE49-F238E27FC236}">
                <a16:creationId xmlns:a16="http://schemas.microsoft.com/office/drawing/2014/main" id="{45C36F8E-5850-43ED-A9E1-4868C047E6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791" y="2610063"/>
            <a:ext cx="720080" cy="448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Logo, symbol, meaning, history, PNG, brand">
            <a:extLst>
              <a:ext uri="{FF2B5EF4-FFF2-40B4-BE49-F238E27FC236}">
                <a16:creationId xmlns:a16="http://schemas.microsoft.com/office/drawing/2014/main" id="{090FEC52-20EC-4DAF-9416-A905EDE5EF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8016" y="2610063"/>
            <a:ext cx="720080" cy="403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891" y="3450959"/>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2830" y="3466357"/>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3846295" y="3825044"/>
            <a:ext cx="2103384"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213839" y="1513809"/>
            <a:ext cx="3606394" cy="36004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9207" y="4692007"/>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54652" y="2337734"/>
            <a:ext cx="1240723"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97016" y="1769048"/>
            <a:ext cx="798950" cy="6805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2962" y="3114256"/>
            <a:ext cx="1240723" cy="7732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20384" y="2332529"/>
            <a:ext cx="1261432" cy="603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ntity Framework Core With the Code First Approach in .Net Core Project |  by Enes Gür | The Startup | Medium">
            <a:extLst>
              <a:ext uri="{FF2B5EF4-FFF2-40B4-BE49-F238E27FC236}">
                <a16:creationId xmlns:a16="http://schemas.microsoft.com/office/drawing/2014/main" id="{F3A5EB31-EC7B-4C53-82B5-482EC166007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83836" y="3825044"/>
            <a:ext cx="1361814" cy="606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INQ API in C#. Language-Integrated Query (LINQ) is a… | by Sankhadip  Samanta | Medium">
            <a:extLst>
              <a:ext uri="{FF2B5EF4-FFF2-40B4-BE49-F238E27FC236}">
                <a16:creationId xmlns:a16="http://schemas.microsoft.com/office/drawing/2014/main" id="{8C72C117-71A7-40CE-9A0B-0F53A058D44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73470" y="3114256"/>
            <a:ext cx="1149773" cy="58401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86116F94-619B-41DE-BF83-4DB88CFBE954}"/>
              </a:ext>
            </a:extLst>
          </p:cNvPr>
          <p:cNvSpPr/>
          <p:nvPr/>
        </p:nvSpPr>
        <p:spPr>
          <a:xfrm>
            <a:off x="1558774" y="1546322"/>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前端</a:t>
            </a:r>
          </a:p>
        </p:txBody>
      </p:sp>
      <p:sp>
        <p:nvSpPr>
          <p:cNvPr id="22" name="矩形: 圓角 21">
            <a:extLst>
              <a:ext uri="{FF2B5EF4-FFF2-40B4-BE49-F238E27FC236}">
                <a16:creationId xmlns:a16="http://schemas.microsoft.com/office/drawing/2014/main" id="{599373DA-85B1-4D43-99E7-AC14693F6E6D}"/>
              </a:ext>
            </a:extLst>
          </p:cNvPr>
          <p:cNvSpPr/>
          <p:nvPr/>
        </p:nvSpPr>
        <p:spPr>
          <a:xfrm>
            <a:off x="7339114" y="1257378"/>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後端</a:t>
            </a:r>
          </a:p>
        </p:txBody>
      </p:sp>
      <p:sp>
        <p:nvSpPr>
          <p:cNvPr id="23" name="矩形: 圓角 22">
            <a:extLst>
              <a:ext uri="{FF2B5EF4-FFF2-40B4-BE49-F238E27FC236}">
                <a16:creationId xmlns:a16="http://schemas.microsoft.com/office/drawing/2014/main" id="{43DDDDCC-A343-404A-8E59-4D01D63D6855}"/>
              </a:ext>
            </a:extLst>
          </p:cNvPr>
          <p:cNvSpPr/>
          <p:nvPr/>
        </p:nvSpPr>
        <p:spPr>
          <a:xfrm>
            <a:off x="4446886" y="818974"/>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版控</a:t>
            </a:r>
          </a:p>
        </p:txBody>
      </p:sp>
      <p:sp>
        <p:nvSpPr>
          <p:cNvPr id="24" name="矩形: 圓角 23">
            <a:extLst>
              <a:ext uri="{FF2B5EF4-FFF2-40B4-BE49-F238E27FC236}">
                <a16:creationId xmlns:a16="http://schemas.microsoft.com/office/drawing/2014/main" id="{C71A675A-8BD4-4349-8243-41A0293F176D}"/>
              </a:ext>
            </a:extLst>
          </p:cNvPr>
          <p:cNvSpPr/>
          <p:nvPr/>
        </p:nvSpPr>
        <p:spPr>
          <a:xfrm>
            <a:off x="4376373" y="3761139"/>
            <a:ext cx="1008112" cy="658278"/>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資料庫</a:t>
            </a:r>
          </a:p>
        </p:txBody>
      </p:sp>
      <p:pic>
        <p:nvPicPr>
          <p:cNvPr id="8" name="Picture 6" descr="深入Git：index 檔案| Titangene Blog">
            <a:extLst>
              <a:ext uri="{FF2B5EF4-FFF2-40B4-BE49-F238E27FC236}">
                <a16:creationId xmlns:a16="http://schemas.microsoft.com/office/drawing/2014/main" id="{3B49F9B4-C58A-45C6-87D8-832875FE3D6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05863" y="1865409"/>
            <a:ext cx="927843" cy="48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891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ts val="1600"/>
              </a:lnSpc>
              <a:buFont typeface="+mj-lt"/>
              <a:buAutoNum type="arabicPeriod"/>
            </a:pPr>
            <a:r>
              <a:rPr lang="zh-TW" altLang="en-US" sz="2000" dirty="0">
                <a:solidFill>
                  <a:schemeClr val="bg1"/>
                </a:solidFill>
              </a:rPr>
              <a:t>論壇首頁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新聞內容</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登入</a:t>
            </a:r>
            <a:r>
              <a:rPr lang="en-US" altLang="zh-TW" sz="2000" dirty="0">
                <a:solidFill>
                  <a:schemeClr val="bg1"/>
                </a:solidFill>
              </a:rPr>
              <a:t>/</a:t>
            </a:r>
            <a:r>
              <a:rPr lang="zh-TW" altLang="en-US" sz="2000" dirty="0">
                <a:solidFill>
                  <a:schemeClr val="bg1"/>
                </a:solidFill>
              </a:rPr>
              <a:t>註冊頁面  </a:t>
            </a:r>
            <a:r>
              <a:rPr lang="en-US" altLang="zh-TW" sz="2000" dirty="0">
                <a:solidFill>
                  <a:schemeClr val="bg1"/>
                </a:solidFill>
              </a:rPr>
              <a:t>(Login)</a:t>
            </a:r>
          </a:p>
          <a:p>
            <a:pPr marL="457200" indent="-457200">
              <a:lnSpc>
                <a:spcPts val="1600"/>
              </a:lnSpc>
              <a:buFont typeface="+mj-lt"/>
              <a:buAutoNum type="arabicPeriod"/>
            </a:pPr>
            <a:r>
              <a:rPr lang="zh-TW" altLang="en-US" sz="2000" dirty="0">
                <a:solidFill>
                  <a:schemeClr val="bg1"/>
                </a:solidFill>
              </a:rPr>
              <a:t>個人頁面  </a:t>
            </a:r>
            <a:r>
              <a:rPr lang="en-US" altLang="zh-TW" sz="2000" dirty="0">
                <a:solidFill>
                  <a:schemeClr val="bg1"/>
                </a:solidFill>
              </a:rPr>
              <a:t>(Personal)</a:t>
            </a:r>
          </a:p>
          <a:p>
            <a:pPr marL="457200" indent="-457200">
              <a:lnSpc>
                <a:spcPts val="1600"/>
              </a:lnSpc>
              <a:buFont typeface="+mj-lt"/>
              <a:buAutoNum type="arabicPeriod"/>
            </a:pPr>
            <a:r>
              <a:rPr lang="zh-TW" altLang="en-US" sz="2000" dirty="0">
                <a:solidFill>
                  <a:schemeClr val="bg1"/>
                </a:solidFill>
              </a:rPr>
              <a:t>設定頁面  </a:t>
            </a:r>
            <a:r>
              <a:rPr lang="en-US" altLang="zh-TW" sz="2000" dirty="0">
                <a:solidFill>
                  <a:schemeClr val="bg1"/>
                </a:solidFill>
              </a:rPr>
              <a:t>(Setting)</a:t>
            </a:r>
          </a:p>
          <a:p>
            <a:pPr marL="457200" indent="-457200">
              <a:lnSpc>
                <a:spcPts val="1600"/>
              </a:lnSpc>
              <a:buFont typeface="+mj-lt"/>
              <a:buAutoNum type="arabicPeriod"/>
            </a:pPr>
            <a:r>
              <a:rPr lang="zh-TW" altLang="en-US" sz="2000" dirty="0">
                <a:solidFill>
                  <a:schemeClr val="bg1"/>
                </a:solidFill>
              </a:rPr>
              <a:t>看板列表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看板首頁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文章編輯器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文章頁面</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商城頁面  </a:t>
            </a:r>
            <a:r>
              <a:rPr lang="en-US" altLang="zh-TW" sz="2000" dirty="0">
                <a:solidFill>
                  <a:schemeClr val="bg1"/>
                </a:solidFill>
              </a:rPr>
              <a:t>(Shopping Mall)</a:t>
            </a:r>
          </a:p>
          <a:p>
            <a:pPr marL="457200" indent="-457200">
              <a:lnSpc>
                <a:spcPts val="1600"/>
              </a:lnSpc>
              <a:buFont typeface="+mj-lt"/>
              <a:buAutoNum type="arabicPeriod"/>
            </a:pPr>
            <a:r>
              <a:rPr lang="zh-TW" altLang="en-US" sz="2000" dirty="0">
                <a:solidFill>
                  <a:schemeClr val="bg1"/>
                </a:solidFill>
              </a:rPr>
              <a:t>商品頁面 </a:t>
            </a:r>
            <a:r>
              <a:rPr lang="en-US" altLang="zh-TW" sz="2000" dirty="0">
                <a:solidFill>
                  <a:schemeClr val="bg1"/>
                </a:solidFill>
              </a:rPr>
              <a:t>(Product)</a:t>
            </a:r>
          </a:p>
          <a:p>
            <a:pPr marL="457200" indent="-457200">
              <a:lnSpc>
                <a:spcPts val="1600"/>
              </a:lnSpc>
              <a:buFont typeface="+mj-lt"/>
              <a:buAutoNum type="arabicPeriod"/>
            </a:pPr>
            <a:r>
              <a:rPr lang="zh-TW" altLang="en-US" sz="2000" dirty="0">
                <a:solidFill>
                  <a:schemeClr val="bg1"/>
                </a:solidFill>
              </a:rPr>
              <a:t>訂單紀錄清單</a:t>
            </a:r>
            <a:endParaRPr lang="en-US" altLang="zh-TW" sz="2000" dirty="0">
              <a:solidFill>
                <a:schemeClr val="bg1"/>
              </a:solidFill>
            </a:endParaRPr>
          </a:p>
        </p:txBody>
      </p:sp>
    </p:spTree>
    <p:extLst>
      <p:ext uri="{BB962C8B-B14F-4D97-AF65-F5344CB8AC3E}">
        <p14:creationId xmlns:p14="http://schemas.microsoft.com/office/powerpoint/2010/main" val="3541193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6" name="矩形: 圓角 5">
            <a:extLst>
              <a:ext uri="{FF2B5EF4-FFF2-40B4-BE49-F238E27FC236}">
                <a16:creationId xmlns:a16="http://schemas.microsoft.com/office/drawing/2014/main" id="{FDB540DC-38FA-42A6-81AC-D96DF7A768A7}"/>
              </a:ext>
            </a:extLst>
          </p:cNvPr>
          <p:cNvSpPr/>
          <p:nvPr/>
        </p:nvSpPr>
        <p:spPr>
          <a:xfrm>
            <a:off x="488504" y="2049257"/>
            <a:ext cx="1440160" cy="72008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t>
            </a:r>
            <a:endParaRPr lang="zh-TW" altLang="en-US" dirty="0"/>
          </a:p>
        </p:txBody>
      </p:sp>
      <p:sp>
        <p:nvSpPr>
          <p:cNvPr id="20" name="矩形: 圓角 19">
            <a:extLst>
              <a:ext uri="{FF2B5EF4-FFF2-40B4-BE49-F238E27FC236}">
                <a16:creationId xmlns:a16="http://schemas.microsoft.com/office/drawing/2014/main" id="{EB3E21C9-E2B7-4439-A0C8-B24F9290D6D4}"/>
              </a:ext>
            </a:extLst>
          </p:cNvPr>
          <p:cNvSpPr/>
          <p:nvPr/>
        </p:nvSpPr>
        <p:spPr>
          <a:xfrm>
            <a:off x="488504"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論壇首頁</a:t>
            </a:r>
          </a:p>
        </p:txBody>
      </p:sp>
      <p:cxnSp>
        <p:nvCxnSpPr>
          <p:cNvPr id="8" name="直線接點 7">
            <a:extLst>
              <a:ext uri="{FF2B5EF4-FFF2-40B4-BE49-F238E27FC236}">
                <a16:creationId xmlns:a16="http://schemas.microsoft.com/office/drawing/2014/main" id="{0E3F47FA-4483-4711-BDB8-9A3AA5C7B1F1}"/>
              </a:ext>
            </a:extLst>
          </p:cNvPr>
          <p:cNvCxnSpPr>
            <a:cxnSpLocks/>
            <a:stCxn id="20" idx="2"/>
            <a:endCxn id="6" idx="0"/>
          </p:cNvCxnSpPr>
          <p:nvPr/>
        </p:nvCxnSpPr>
        <p:spPr>
          <a:xfrm>
            <a:off x="1208584" y="1725221"/>
            <a:ext cx="0" cy="3240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439A4772-4EFD-4EDD-BDA5-7FA0DCFF29F5}"/>
              </a:ext>
            </a:extLst>
          </p:cNvPr>
          <p:cNvSpPr/>
          <p:nvPr/>
        </p:nvSpPr>
        <p:spPr>
          <a:xfrm>
            <a:off x="2432720"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cxnSp>
        <p:nvCxnSpPr>
          <p:cNvPr id="25" name="直線接點 24">
            <a:extLst>
              <a:ext uri="{FF2B5EF4-FFF2-40B4-BE49-F238E27FC236}">
                <a16:creationId xmlns:a16="http://schemas.microsoft.com/office/drawing/2014/main" id="{6F3EAD27-F47E-43B0-9589-43B7C723476A}"/>
              </a:ext>
            </a:extLst>
          </p:cNvPr>
          <p:cNvCxnSpPr>
            <a:cxnSpLocks/>
            <a:stCxn id="20" idx="3"/>
            <a:endCxn id="24" idx="1"/>
          </p:cNvCxnSpPr>
          <p:nvPr/>
        </p:nvCxnSpPr>
        <p:spPr>
          <a:xfrm>
            <a:off x="1928664"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D594B6C2-1005-4AB0-9B9F-3F2669C97186}"/>
              </a:ext>
            </a:extLst>
          </p:cNvPr>
          <p:cNvSpPr/>
          <p:nvPr/>
        </p:nvSpPr>
        <p:spPr>
          <a:xfrm>
            <a:off x="4376936"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cxnSp>
        <p:nvCxnSpPr>
          <p:cNvPr id="29" name="直線接點 28">
            <a:extLst>
              <a:ext uri="{FF2B5EF4-FFF2-40B4-BE49-F238E27FC236}">
                <a16:creationId xmlns:a16="http://schemas.microsoft.com/office/drawing/2014/main" id="{88213A2F-F4F9-43CE-97B6-616073D5832C}"/>
              </a:ext>
            </a:extLst>
          </p:cNvPr>
          <p:cNvCxnSpPr>
            <a:cxnSpLocks/>
            <a:stCxn id="24" idx="3"/>
            <a:endCxn id="28" idx="1"/>
          </p:cNvCxnSpPr>
          <p:nvPr/>
        </p:nvCxnSpPr>
        <p:spPr>
          <a:xfrm>
            <a:off x="3872880"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B646C0CC-C4F3-44FE-8C40-F170109706A8}"/>
              </a:ext>
            </a:extLst>
          </p:cNvPr>
          <p:cNvSpPr/>
          <p:nvPr/>
        </p:nvSpPr>
        <p:spPr>
          <a:xfrm>
            <a:off x="6321152"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a:t>
            </a:r>
            <a:endParaRPr lang="en-US" altLang="zh-TW" dirty="0"/>
          </a:p>
        </p:txBody>
      </p:sp>
      <p:cxnSp>
        <p:nvCxnSpPr>
          <p:cNvPr id="34" name="直線接點 33">
            <a:extLst>
              <a:ext uri="{FF2B5EF4-FFF2-40B4-BE49-F238E27FC236}">
                <a16:creationId xmlns:a16="http://schemas.microsoft.com/office/drawing/2014/main" id="{E108CAE9-C3EE-4109-906F-402C503EE525}"/>
              </a:ext>
            </a:extLst>
          </p:cNvPr>
          <p:cNvCxnSpPr>
            <a:cxnSpLocks/>
            <a:stCxn id="28" idx="3"/>
            <a:endCxn id="33" idx="1"/>
          </p:cNvCxnSpPr>
          <p:nvPr/>
        </p:nvCxnSpPr>
        <p:spPr>
          <a:xfrm>
            <a:off x="5817096"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A31CFFC8-7249-4A48-9A78-1C2FA247070A}"/>
              </a:ext>
            </a:extLst>
          </p:cNvPr>
          <p:cNvSpPr/>
          <p:nvPr/>
        </p:nvSpPr>
        <p:spPr>
          <a:xfrm>
            <a:off x="2463028" y="274653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設定頁面</a:t>
            </a:r>
          </a:p>
        </p:txBody>
      </p:sp>
      <p:cxnSp>
        <p:nvCxnSpPr>
          <p:cNvPr id="39" name="直線接點 38">
            <a:extLst>
              <a:ext uri="{FF2B5EF4-FFF2-40B4-BE49-F238E27FC236}">
                <a16:creationId xmlns:a16="http://schemas.microsoft.com/office/drawing/2014/main" id="{544A4A46-7F23-4556-9FCB-514921591DA9}"/>
              </a:ext>
            </a:extLst>
          </p:cNvPr>
          <p:cNvCxnSpPr>
            <a:cxnSpLocks/>
            <a:endCxn id="38" idx="1"/>
          </p:cNvCxnSpPr>
          <p:nvPr/>
        </p:nvCxnSpPr>
        <p:spPr>
          <a:xfrm>
            <a:off x="2165647" y="3106571"/>
            <a:ext cx="29738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A3E76349-C0AB-4CC9-ADA2-715121B83290}"/>
              </a:ext>
            </a:extLst>
          </p:cNvPr>
          <p:cNvSpPr/>
          <p:nvPr/>
        </p:nvSpPr>
        <p:spPr>
          <a:xfrm>
            <a:off x="4407244" y="2695302"/>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cxnSp>
        <p:nvCxnSpPr>
          <p:cNvPr id="41" name="直線接點 40">
            <a:extLst>
              <a:ext uri="{FF2B5EF4-FFF2-40B4-BE49-F238E27FC236}">
                <a16:creationId xmlns:a16="http://schemas.microsoft.com/office/drawing/2014/main" id="{4FB3C275-D27E-4F8E-87E4-0F42CADB4701}"/>
              </a:ext>
            </a:extLst>
          </p:cNvPr>
          <p:cNvCxnSpPr>
            <a:cxnSpLocks/>
            <a:endCxn id="40" idx="1"/>
          </p:cNvCxnSpPr>
          <p:nvPr/>
        </p:nvCxnSpPr>
        <p:spPr>
          <a:xfrm>
            <a:off x="3903188" y="3055342"/>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1C4B41A5-6373-45BA-8ED7-984C7D3909E2}"/>
              </a:ext>
            </a:extLst>
          </p:cNvPr>
          <p:cNvSpPr/>
          <p:nvPr/>
        </p:nvSpPr>
        <p:spPr>
          <a:xfrm>
            <a:off x="8265460" y="103620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個人頁面</a:t>
            </a:r>
          </a:p>
        </p:txBody>
      </p:sp>
      <p:cxnSp>
        <p:nvCxnSpPr>
          <p:cNvPr id="43" name="直線接點 42">
            <a:extLst>
              <a:ext uri="{FF2B5EF4-FFF2-40B4-BE49-F238E27FC236}">
                <a16:creationId xmlns:a16="http://schemas.microsoft.com/office/drawing/2014/main" id="{D8AF5662-0562-4302-B635-6BDC59FC5ABF}"/>
              </a:ext>
            </a:extLst>
          </p:cNvPr>
          <p:cNvCxnSpPr>
            <a:cxnSpLocks/>
            <a:endCxn id="42" idx="1"/>
          </p:cNvCxnSpPr>
          <p:nvPr/>
        </p:nvCxnSpPr>
        <p:spPr>
          <a:xfrm>
            <a:off x="7761404" y="139624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9A93C5DA-7E9F-44F0-AB40-6BA0469B8D6C}"/>
              </a:ext>
            </a:extLst>
          </p:cNvPr>
          <p:cNvSpPr/>
          <p:nvPr/>
        </p:nvSpPr>
        <p:spPr>
          <a:xfrm>
            <a:off x="6351460" y="2643915"/>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cxnSp>
        <p:nvCxnSpPr>
          <p:cNvPr id="45" name="直線接點 44">
            <a:extLst>
              <a:ext uri="{FF2B5EF4-FFF2-40B4-BE49-F238E27FC236}">
                <a16:creationId xmlns:a16="http://schemas.microsoft.com/office/drawing/2014/main" id="{EC825ABF-9EAC-4E4E-AD8A-2D467137F013}"/>
              </a:ext>
            </a:extLst>
          </p:cNvPr>
          <p:cNvCxnSpPr>
            <a:cxnSpLocks/>
            <a:endCxn id="44" idx="1"/>
          </p:cNvCxnSpPr>
          <p:nvPr/>
        </p:nvCxnSpPr>
        <p:spPr>
          <a:xfrm>
            <a:off x="5847404" y="3003955"/>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BC159451-61E8-4FB3-9202-41EA0241B12A}"/>
              </a:ext>
            </a:extLst>
          </p:cNvPr>
          <p:cNvSpPr/>
          <p:nvPr/>
        </p:nvSpPr>
        <p:spPr>
          <a:xfrm>
            <a:off x="2432872" y="43987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cxnSp>
        <p:nvCxnSpPr>
          <p:cNvPr id="47" name="直線接點 46">
            <a:extLst>
              <a:ext uri="{FF2B5EF4-FFF2-40B4-BE49-F238E27FC236}">
                <a16:creationId xmlns:a16="http://schemas.microsoft.com/office/drawing/2014/main" id="{33F81EB6-6D68-4E15-99A4-8A0D099AF9E3}"/>
              </a:ext>
            </a:extLst>
          </p:cNvPr>
          <p:cNvCxnSpPr>
            <a:cxnSpLocks/>
            <a:endCxn id="46" idx="1"/>
          </p:cNvCxnSpPr>
          <p:nvPr/>
        </p:nvCxnSpPr>
        <p:spPr>
          <a:xfrm>
            <a:off x="2123144" y="4747618"/>
            <a:ext cx="309728" cy="112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E567A446-1CAF-4697-88BA-ED31411EA197}"/>
              </a:ext>
            </a:extLst>
          </p:cNvPr>
          <p:cNvSpPr/>
          <p:nvPr/>
        </p:nvSpPr>
        <p:spPr>
          <a:xfrm>
            <a:off x="4377088" y="43875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文章編輯器</a:t>
            </a:r>
          </a:p>
        </p:txBody>
      </p:sp>
      <p:cxnSp>
        <p:nvCxnSpPr>
          <p:cNvPr id="49" name="直線接點 48">
            <a:extLst>
              <a:ext uri="{FF2B5EF4-FFF2-40B4-BE49-F238E27FC236}">
                <a16:creationId xmlns:a16="http://schemas.microsoft.com/office/drawing/2014/main" id="{E34C3610-152D-4E9E-98E1-65369EFB8CD2}"/>
              </a:ext>
            </a:extLst>
          </p:cNvPr>
          <p:cNvCxnSpPr>
            <a:cxnSpLocks/>
            <a:endCxn id="48" idx="1"/>
          </p:cNvCxnSpPr>
          <p:nvPr/>
        </p:nvCxnSpPr>
        <p:spPr>
          <a:xfrm>
            <a:off x="3873032" y="4747618"/>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9D082E96-3A78-4ADD-9116-E355AA1A2D93}"/>
              </a:ext>
            </a:extLst>
          </p:cNvPr>
          <p:cNvSpPr/>
          <p:nvPr/>
        </p:nvSpPr>
        <p:spPr>
          <a:xfrm>
            <a:off x="6321304" y="435426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cxnSp>
        <p:nvCxnSpPr>
          <p:cNvPr id="51" name="直線接點 50">
            <a:extLst>
              <a:ext uri="{FF2B5EF4-FFF2-40B4-BE49-F238E27FC236}">
                <a16:creationId xmlns:a16="http://schemas.microsoft.com/office/drawing/2014/main" id="{5179A426-4362-4F0E-936C-F98BFEAB26B6}"/>
              </a:ext>
            </a:extLst>
          </p:cNvPr>
          <p:cNvCxnSpPr>
            <a:cxnSpLocks/>
            <a:endCxn id="50" idx="1"/>
          </p:cNvCxnSpPr>
          <p:nvPr/>
        </p:nvCxnSpPr>
        <p:spPr>
          <a:xfrm>
            <a:off x="5817248" y="4714307"/>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DC89BAD7-9EA4-4411-B358-9F88A485F4E5}"/>
              </a:ext>
            </a:extLst>
          </p:cNvPr>
          <p:cNvSpPr/>
          <p:nvPr/>
        </p:nvSpPr>
        <p:spPr>
          <a:xfrm>
            <a:off x="8259998" y="431865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商城頁面</a:t>
            </a:r>
          </a:p>
        </p:txBody>
      </p:sp>
      <p:cxnSp>
        <p:nvCxnSpPr>
          <p:cNvPr id="53" name="直線接點 52">
            <a:extLst>
              <a:ext uri="{FF2B5EF4-FFF2-40B4-BE49-F238E27FC236}">
                <a16:creationId xmlns:a16="http://schemas.microsoft.com/office/drawing/2014/main" id="{7D5043C5-4C18-470E-B656-1DD570377A35}"/>
              </a:ext>
            </a:extLst>
          </p:cNvPr>
          <p:cNvCxnSpPr>
            <a:cxnSpLocks/>
            <a:endCxn id="52" idx="1"/>
          </p:cNvCxnSpPr>
          <p:nvPr/>
        </p:nvCxnSpPr>
        <p:spPr>
          <a:xfrm>
            <a:off x="7755942" y="467869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7F1074A-D409-4B8F-BF1C-77FCD9910D54}"/>
              </a:ext>
            </a:extLst>
          </p:cNvPr>
          <p:cNvSpPr/>
          <p:nvPr/>
        </p:nvSpPr>
        <p:spPr>
          <a:xfrm>
            <a:off x="2432720" y="580602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cxnSp>
        <p:nvCxnSpPr>
          <p:cNvPr id="55" name="直線接點 54">
            <a:extLst>
              <a:ext uri="{FF2B5EF4-FFF2-40B4-BE49-F238E27FC236}">
                <a16:creationId xmlns:a16="http://schemas.microsoft.com/office/drawing/2014/main" id="{7E253154-AF21-4CBE-8BB8-277699628098}"/>
              </a:ext>
            </a:extLst>
          </p:cNvPr>
          <p:cNvCxnSpPr>
            <a:cxnSpLocks/>
            <a:endCxn id="54" idx="1"/>
          </p:cNvCxnSpPr>
          <p:nvPr/>
        </p:nvCxnSpPr>
        <p:spPr>
          <a:xfrm>
            <a:off x="2123144" y="6166067"/>
            <a:ext cx="3095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D63F9393-DC0E-45DF-94A6-CF14795D1C26}"/>
              </a:ext>
            </a:extLst>
          </p:cNvPr>
          <p:cNvSpPr/>
          <p:nvPr/>
        </p:nvSpPr>
        <p:spPr>
          <a:xfrm>
            <a:off x="4376936" y="576067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1400" dirty="0"/>
              <a:t>訂單紀錄清單</a:t>
            </a:r>
          </a:p>
        </p:txBody>
      </p:sp>
      <p:cxnSp>
        <p:nvCxnSpPr>
          <p:cNvPr id="57" name="直線接點 56">
            <a:extLst>
              <a:ext uri="{FF2B5EF4-FFF2-40B4-BE49-F238E27FC236}">
                <a16:creationId xmlns:a16="http://schemas.microsoft.com/office/drawing/2014/main" id="{9769E1B3-58ED-41CE-A5D0-01D2C2865508}"/>
              </a:ext>
            </a:extLst>
          </p:cNvPr>
          <p:cNvCxnSpPr>
            <a:cxnSpLocks/>
            <a:endCxn id="56" idx="1"/>
          </p:cNvCxnSpPr>
          <p:nvPr/>
        </p:nvCxnSpPr>
        <p:spPr>
          <a:xfrm>
            <a:off x="3872880" y="612071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1D64825A-6AF6-41E0-B1DF-75BBA7CCBC72}"/>
              </a:ext>
            </a:extLst>
          </p:cNvPr>
          <p:cNvCxnSpPr>
            <a:cxnSpLocks/>
          </p:cNvCxnSpPr>
          <p:nvPr/>
        </p:nvCxnSpPr>
        <p:spPr>
          <a:xfrm flipH="1">
            <a:off x="2129962" y="1396244"/>
            <a:ext cx="35685" cy="476982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資料關聯圖</a:t>
            </a:r>
          </a:p>
        </p:txBody>
      </p:sp>
      <p:pic>
        <p:nvPicPr>
          <p:cNvPr id="9" name="圖片 8">
            <a:extLst>
              <a:ext uri="{FF2B5EF4-FFF2-40B4-BE49-F238E27FC236}">
                <a16:creationId xmlns:a16="http://schemas.microsoft.com/office/drawing/2014/main" id="{B531EB5A-4699-49D4-9AE3-AF72C90C44C7}"/>
              </a:ext>
            </a:extLst>
          </p:cNvPr>
          <p:cNvPicPr>
            <a:picLocks noChangeAspect="1"/>
          </p:cNvPicPr>
          <p:nvPr/>
        </p:nvPicPr>
        <p:blipFill>
          <a:blip r:embed="rId2"/>
          <a:stretch>
            <a:fillRect/>
          </a:stretch>
        </p:blipFill>
        <p:spPr>
          <a:xfrm>
            <a:off x="1928664" y="1268760"/>
            <a:ext cx="5457938" cy="5229200"/>
          </a:xfrm>
          <a:prstGeom prst="rect">
            <a:avLst/>
          </a:prstGeom>
        </p:spPr>
      </p:pic>
      <p:pic>
        <p:nvPicPr>
          <p:cNvPr id="10" name="圖片 9">
            <a:extLst>
              <a:ext uri="{FF2B5EF4-FFF2-40B4-BE49-F238E27FC236}">
                <a16:creationId xmlns:a16="http://schemas.microsoft.com/office/drawing/2014/main" id="{94535826-A87B-4F9D-825F-917F0E881ECF}"/>
              </a:ext>
            </a:extLst>
          </p:cNvPr>
          <p:cNvPicPr>
            <a:picLocks noChangeAspect="1"/>
          </p:cNvPicPr>
          <p:nvPr/>
        </p:nvPicPr>
        <p:blipFill>
          <a:blip r:embed="rId3"/>
          <a:stretch>
            <a:fillRect/>
          </a:stretch>
        </p:blipFill>
        <p:spPr>
          <a:xfrm>
            <a:off x="1928664" y="778154"/>
            <a:ext cx="4458322" cy="981212"/>
          </a:xfrm>
          <a:prstGeom prst="rect">
            <a:avLst/>
          </a:prstGeom>
        </p:spPr>
      </p:pic>
    </p:spTree>
    <p:extLst>
      <p:ext uri="{BB962C8B-B14F-4D97-AF65-F5344CB8AC3E}">
        <p14:creationId xmlns:p14="http://schemas.microsoft.com/office/powerpoint/2010/main" val="305846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公板</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60913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1065600" y="979200"/>
            <a:ext cx="7920000" cy="4824536"/>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許清彰：商城、結帳畫面、商品頁面、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林楷紘：商城、結帳畫面、商品頁面、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紀皓騫：首頁、新聞區、新聞文章、頁面草圖、初版模板</a:t>
            </a:r>
            <a:r>
              <a:rPr lang="en-US" altLang="zh-TW" dirty="0">
                <a:solidFill>
                  <a:schemeClr val="bg1"/>
                </a:solidFill>
              </a:rPr>
              <a:t>layout</a:t>
            </a:r>
            <a:r>
              <a:rPr lang="zh-TW" altLang="en-US" dirty="0">
                <a:solidFill>
                  <a:schemeClr val="bg1"/>
                </a:solidFill>
              </a:rPr>
              <a:t>、資料表設計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熊偉誌：個人頁面、登入／註冊頁面、設定頁面、系統架構圖、資料表設計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廖士傑：看板頁面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r>
              <a:rPr lang="zh-TW" altLang="en-US">
                <a:solidFill>
                  <a:schemeClr val="bg1"/>
                </a:solidFill>
              </a:rPr>
              <a:t>、訂單紀錄</a:t>
            </a:r>
            <a:endParaRPr lang="en-US" altLang="zh-TW"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kumimoji="0" lang="zh-TW" altLang="en-US"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標題標題標題標題標題標題標題</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marR="0" lvl="1" algn="l" defTabSz="914400" rtl="0" eaLnBrk="1" fontAlgn="auto" latinLnBrk="0" hangingPunct="1">
              <a:lnSpc>
                <a:spcPts val="3600"/>
              </a:lnSpc>
              <a:spcBef>
                <a:spcPts val="600"/>
              </a:spcBef>
              <a:spcAft>
                <a:spcPts val="600"/>
              </a:spcAft>
              <a:buClr>
                <a:srgbClr val="42BBC6"/>
              </a:buClr>
              <a:buSzTx/>
              <a:buFont typeface="Wingdings" panose="05000000000000000000" pitchFamily="2" charset="2"/>
              <a:buChar char="u"/>
              <a:tabLst/>
              <a:defRPr/>
            </a:pPr>
            <a:r>
              <a:rPr kumimoji="0" lang="zh-TW" altLang="en-US"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細項內容內容內容</a:t>
            </a:r>
            <a:endParaRPr kumimoji="0" lang="en-US" altLang="zh-TW"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65600" y="979200"/>
            <a:ext cx="7704000" cy="4680520"/>
          </a:xfrm>
        </p:spPr>
        <p:txBody>
          <a:bodyPr/>
          <a:lstStyle/>
          <a:p>
            <a:r>
              <a:rPr lang="zh-TW" altLang="en-US" sz="2800" dirty="0"/>
              <a:t>標題</a:t>
            </a:r>
            <a:endParaRPr lang="en-US" altLang="zh-TW" dirty="0"/>
          </a:p>
          <a:p>
            <a:pPr lvl="1"/>
            <a:r>
              <a:rPr lang="zh-TW" altLang="en-US" dirty="0"/>
              <a:t>第二層</a:t>
            </a:r>
            <a:endParaRPr lang="en-US" altLang="zh-TW" dirty="0"/>
          </a:p>
          <a:p>
            <a:pPr lvl="2"/>
            <a:r>
              <a:rPr lang="zh-TW" altLang="en-US" dirty="0"/>
              <a:t>第三層</a:t>
            </a:r>
            <a:endParaRPr lang="en-US" altLang="zh-TW" dirty="0"/>
          </a:p>
          <a:p>
            <a:pPr lvl="3"/>
            <a:r>
              <a:rPr lang="zh-TW" altLang="en-US" dirty="0"/>
              <a:t>第四層</a:t>
            </a:r>
            <a:endParaRPr lang="en-US" altLang="zh-TW" dirty="0"/>
          </a:p>
          <a:p>
            <a:pPr lvl="4"/>
            <a:r>
              <a:rPr lang="zh-TW" altLang="en-US" dirty="0"/>
              <a:t>第五層</a:t>
            </a:r>
            <a:endParaRPr lang="en-US" altLang="zh-TW" dirty="0"/>
          </a:p>
        </p:txBody>
      </p:sp>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填入標題，若不會用到請移除此頁</a:t>
            </a:r>
          </a:p>
        </p:txBody>
      </p:sp>
    </p:spTree>
    <p:extLst>
      <p:ext uri="{BB962C8B-B14F-4D97-AF65-F5344CB8AC3E}">
        <p14:creationId xmlns:p14="http://schemas.microsoft.com/office/powerpoint/2010/main" val="117993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填入標題，若不會用到請移除此頁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p:txBody>
          <a:bodyPr/>
          <a:lstStyle/>
          <a:p>
            <a:r>
              <a:rPr lang="zh-TW" altLang="en-US" dirty="0"/>
              <a:t>說明文字</a:t>
            </a:r>
          </a:p>
          <a:p>
            <a:endParaRPr lang="zh-TW" altLang="en-US" dirty="0"/>
          </a:p>
        </p:txBody>
      </p:sp>
    </p:spTree>
    <p:extLst>
      <p:ext uri="{BB962C8B-B14F-4D97-AF65-F5344CB8AC3E}">
        <p14:creationId xmlns:p14="http://schemas.microsoft.com/office/powerpoint/2010/main" val="2801340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CA3B1770-FEA9-2004-28B5-E8F096654CE5}"/>
              </a:ext>
            </a:extLst>
          </p:cNvPr>
          <p:cNvSpPr>
            <a:spLocks noGrp="1"/>
          </p:cNvSpPr>
          <p:nvPr>
            <p:ph sz="quarter" idx="13"/>
          </p:nvPr>
        </p:nvSpPr>
        <p:spPr>
          <a:xfrm>
            <a:off x="632520" y="1125091"/>
            <a:ext cx="4111947" cy="5039965"/>
          </a:xfrm>
        </p:spPr>
        <p:txBody>
          <a:bodyPr/>
          <a:lstStyle/>
          <a:p>
            <a:r>
              <a:rPr lang="zh-TW" altLang="en-US" dirty="0"/>
              <a:t>說明文字說明文字ＡＡ</a:t>
            </a:r>
          </a:p>
        </p:txBody>
      </p:sp>
      <p:sp>
        <p:nvSpPr>
          <p:cNvPr id="5" name="內容版面配置區 4">
            <a:extLst>
              <a:ext uri="{FF2B5EF4-FFF2-40B4-BE49-F238E27FC236}">
                <a16:creationId xmlns:a16="http://schemas.microsoft.com/office/drawing/2014/main" id="{2967F0B7-6824-ACF7-E02F-B50D67A261C5}"/>
              </a:ext>
            </a:extLst>
          </p:cNvPr>
          <p:cNvSpPr>
            <a:spLocks noGrp="1"/>
          </p:cNvSpPr>
          <p:nvPr>
            <p:ph sz="quarter" idx="14"/>
          </p:nvPr>
        </p:nvSpPr>
        <p:spPr>
          <a:xfrm>
            <a:off x="5150340" y="1124744"/>
            <a:ext cx="4105275" cy="5040312"/>
          </a:xfrm>
        </p:spPr>
        <p:txBody>
          <a:bodyPr/>
          <a:lstStyle/>
          <a:p>
            <a:r>
              <a:rPr lang="zh-TW" altLang="en-US" dirty="0"/>
              <a:t>說明文字說明文字ＢＢ</a:t>
            </a:r>
          </a:p>
        </p:txBody>
      </p:sp>
      <p:sp>
        <p:nvSpPr>
          <p:cNvPr id="3" name="標題 2">
            <a:extLst>
              <a:ext uri="{FF2B5EF4-FFF2-40B4-BE49-F238E27FC236}">
                <a16:creationId xmlns:a16="http://schemas.microsoft.com/office/drawing/2014/main" id="{D8D4B057-F8EB-6E04-E5C2-0A856EE4528E}"/>
              </a:ext>
            </a:extLst>
          </p:cNvPr>
          <p:cNvSpPr>
            <a:spLocks noGrp="1"/>
          </p:cNvSpPr>
          <p:nvPr>
            <p:ph type="title"/>
          </p:nvPr>
        </p:nvSpPr>
        <p:spPr/>
        <p:txBody>
          <a:bodyPr/>
          <a:lstStyle/>
          <a:p>
            <a:r>
              <a:rPr lang="zh-TW" altLang="en-US" dirty="0"/>
              <a:t>填入標題，若不會用到請移除此頁</a:t>
            </a:r>
          </a:p>
        </p:txBody>
      </p:sp>
    </p:spTree>
    <p:extLst>
      <p:ext uri="{BB962C8B-B14F-4D97-AF65-F5344CB8AC3E}">
        <p14:creationId xmlns:p14="http://schemas.microsoft.com/office/powerpoint/2010/main" val="1335810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idx="4294967295"/>
          </p:nvPr>
        </p:nvSpPr>
        <p:spPr>
          <a:xfrm>
            <a:off x="632520" y="72008"/>
            <a:ext cx="8640960" cy="692696"/>
          </a:xfrm>
          <a:prstGeom prst="rect">
            <a:avLst/>
          </a:prstGeom>
        </p:spPr>
        <p:txBody>
          <a:bodyPr/>
          <a:lstStyle/>
          <a:p>
            <a:r>
              <a:rPr lang="zh-TW" altLang="en-US" dirty="0"/>
              <a:t>填入標題，若不會用到請移除此頁</a:t>
            </a:r>
          </a:p>
        </p:txBody>
      </p:sp>
      <p:graphicFrame>
        <p:nvGraphicFramePr>
          <p:cNvPr id="7" name="內容版面配置區 5"/>
          <p:cNvGraphicFramePr>
            <a:graphicFrameLocks noGrp="1"/>
          </p:cNvGraphicFramePr>
          <p:nvPr>
            <p:ph idx="1"/>
            <p:extLst>
              <p:ext uri="{D42A27DB-BD31-4B8C-83A1-F6EECF244321}">
                <p14:modId xmlns:p14="http://schemas.microsoft.com/office/powerpoint/2010/main" val="3645921703"/>
              </p:ext>
            </p:extLst>
          </p:nvPr>
        </p:nvGraphicFramePr>
        <p:xfrm>
          <a:off x="632520" y="836712"/>
          <a:ext cx="8640960" cy="54726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777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2" name="圖片 1">
            <a:extLst>
              <a:ext uri="{FF2B5EF4-FFF2-40B4-BE49-F238E27FC236}">
                <a16:creationId xmlns:a16="http://schemas.microsoft.com/office/drawing/2014/main" id="{8F6A2A02-1C47-4601-BAAB-BCC05FBCE11F}"/>
              </a:ext>
            </a:extLst>
          </p:cNvPr>
          <p:cNvPicPr>
            <a:picLocks noChangeAspect="1"/>
          </p:cNvPicPr>
          <p:nvPr/>
        </p:nvPicPr>
        <p:blipFill>
          <a:blip r:embed="rId2"/>
          <a:stretch>
            <a:fillRect/>
          </a:stretch>
        </p:blipFill>
        <p:spPr>
          <a:xfrm>
            <a:off x="272478" y="1264596"/>
            <a:ext cx="2462433" cy="4333654"/>
          </a:xfrm>
          <a:prstGeom prst="rect">
            <a:avLst/>
          </a:prstGeom>
        </p:spPr>
      </p:pic>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9" name="圖片 8">
            <a:extLst>
              <a:ext uri="{FF2B5EF4-FFF2-40B4-BE49-F238E27FC236}">
                <a16:creationId xmlns:a16="http://schemas.microsoft.com/office/drawing/2014/main" id="{7685C4F9-044B-46A8-A110-C5E2202395BA}"/>
              </a:ext>
            </a:extLst>
          </p:cNvPr>
          <p:cNvPicPr>
            <a:picLocks noChangeAspect="1"/>
          </p:cNvPicPr>
          <p:nvPr/>
        </p:nvPicPr>
        <p:blipFill>
          <a:blip r:embed="rId4"/>
          <a:stretch>
            <a:fillRect/>
          </a:stretch>
        </p:blipFill>
        <p:spPr>
          <a:xfrm>
            <a:off x="2731293" y="1268089"/>
            <a:ext cx="4535727" cy="3999017"/>
          </a:xfrm>
          <a:prstGeom prst="rect">
            <a:avLst/>
          </a:prstGeom>
        </p:spPr>
      </p:pic>
      <p:pic>
        <p:nvPicPr>
          <p:cNvPr id="5" name="圖片 4">
            <a:extLst>
              <a:ext uri="{FF2B5EF4-FFF2-40B4-BE49-F238E27FC236}">
                <a16:creationId xmlns:a16="http://schemas.microsoft.com/office/drawing/2014/main" id="{8DBECA12-2A49-4C8F-B6AA-89554033483F}"/>
              </a:ext>
            </a:extLst>
          </p:cNvPr>
          <p:cNvPicPr>
            <a:picLocks noChangeAspect="1"/>
          </p:cNvPicPr>
          <p:nvPr/>
        </p:nvPicPr>
        <p:blipFill>
          <a:blip r:embed="rId5"/>
          <a:stretch>
            <a:fillRect/>
          </a:stretch>
        </p:blipFill>
        <p:spPr>
          <a:xfrm>
            <a:off x="2133704" y="5226723"/>
            <a:ext cx="5134692" cy="371527"/>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825</TotalTime>
  <Words>1362</Words>
  <Application>Microsoft Office PowerPoint</Application>
  <PresentationFormat>A4 紙張 (210x297 公釐)</PresentationFormat>
  <Paragraphs>150</Paragraphs>
  <Slides>30</Slides>
  <Notes>3</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30</vt:i4>
      </vt:variant>
    </vt:vector>
  </HeadingPairs>
  <TitlesOfParts>
    <vt:vector size="35" baseType="lpstr">
      <vt:lpstr>微軟正黑體</vt:lpstr>
      <vt:lpstr>Arial</vt:lpstr>
      <vt:lpstr>Calibri</vt:lpstr>
      <vt:lpstr>Wingdings</vt:lpstr>
      <vt:lpstr>2020簡報範本_light</vt:lpstr>
      <vt:lpstr>商城頁面  (Shopping Mall)</vt:lpstr>
      <vt:lpstr>商城頁面  (Shopping Mall)</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商城功能Demo</vt:lpstr>
      <vt:lpstr>PowerPoint 簡報</vt:lpstr>
      <vt:lpstr>共用頁面</vt:lpstr>
      <vt:lpstr>遊戲論壇 GameForum</vt:lpstr>
      <vt:lpstr>小組分工</vt:lpstr>
      <vt:lpstr>動機</vt:lpstr>
      <vt:lpstr>如何投入應用</vt:lpstr>
      <vt:lpstr>開發技術</vt:lpstr>
      <vt:lpstr>大綱</vt:lpstr>
      <vt:lpstr>網站架構</vt:lpstr>
      <vt:lpstr>資料關聯圖</vt:lpstr>
      <vt:lpstr>公板</vt:lpstr>
      <vt:lpstr>遊戲論壇 GameForum</vt:lpstr>
      <vt:lpstr>小組成員與分工介紹</vt:lpstr>
      <vt:lpstr>大綱</vt:lpstr>
      <vt:lpstr>填入標題，若不會用到請移除此頁</vt:lpstr>
      <vt:lpstr>填入標題，若不會用到請移除此頁</vt:lpstr>
      <vt:lpstr>填入標題，若不會用到請移除此頁</vt:lpstr>
      <vt:lpstr>填入標題，若不會用到請移除此頁</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小彰 許</cp:lastModifiedBy>
  <cp:revision>141</cp:revision>
  <dcterms:created xsi:type="dcterms:W3CDTF">2021-04-12T00:49:08Z</dcterms:created>
  <dcterms:modified xsi:type="dcterms:W3CDTF">2025-03-30T08:29:33Z</dcterms:modified>
  <cp:category/>
</cp:coreProperties>
</file>